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F278BA-8F89-0A44-3EBA-FC6CACFA1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4155E9-1B9B-2572-B4D9-D69FF2A2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86EFAF-3F9B-307D-4565-97403391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FACDCD-1B45-261D-99A6-72A924C6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C0B2A4-5374-4748-0F67-0B433818D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5001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E5E1E7-4650-6D91-F123-1B49ACBDF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39F8344-FFC6-7A55-476B-FF05D7B93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B1570-343D-F86B-15B8-D3A4F6E5C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8257E8-BCD2-72A2-3E34-042818F2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166E6A-AD8C-F3A7-9E7F-6D4FB64B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628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F264185-AB8B-4A21-EC63-49F00C108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2EBB30-E9F5-DFDC-4B9A-95B89D26E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33BF7-D19A-9821-3AE5-5B0B4C33E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734B98-2F70-C0D8-E023-C92131C97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7EDAC5-B7C2-2C89-834E-40473267F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108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52428E-489C-D7AD-DB7C-D0959F75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5D7A3C-8A16-9EBA-219C-27AAE676B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46E788-B768-8108-C0A7-064E1A3D3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B86B32-38A3-481A-5B9A-5261A20B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EF272E-37C7-69C8-AF45-840B6BE05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2888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0710F3-A6D5-3301-4D49-4B9EDC981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2E11DB-9154-989E-B08E-2ED18F612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69F0FC-665D-A942-F510-7DE8CFF69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77B416-4B8A-925B-71A5-7F1BD7B0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D57185-AB41-86F2-617F-A3022FF38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688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540695-725B-A652-6659-97DF49745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4C529E-C750-A529-C24E-B8CD6C324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AB425A-F92F-C684-4112-993E2D56F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75CBA44-F604-B711-C373-CA2D4A50B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477F92-168A-6080-53C6-906729D48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8D34DD-F59E-0F92-32A1-71990862D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077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C52F2-6C6A-A327-68CA-EFF8A701D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FD2E90-6544-D4C0-07CC-D1CC7243B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D95F2D4-7EAB-6058-9B61-97A064990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54E56F3-DDAA-5A4E-CF15-2BAD5069F2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5E68ED5-619A-0CE3-AE5C-EB0234752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D7D7BEF-7488-9961-5F6A-A76365D5D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9C141A0-8610-ED67-B7E8-4308D1285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6D51692-8825-5677-4FAA-410A4E01C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956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C08D6-6F4D-82EF-FB49-8B72795F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70EA3E-4D51-8ABA-289A-47BEA7812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3F9E9E3-FBE6-C25F-028D-09CD1D1D6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E875C85-C114-0B65-76A1-557677D74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8216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769663-6832-A83F-8CAE-9E13D2131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4CA70D0-8FCD-F5D0-2FE1-11AC7C0E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D0BDBF-9434-6092-EB49-F18A14CA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7878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56727-4C44-640B-48E8-BBF37EEEA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E2594E-9D81-E5C1-7AE7-AA45FACD4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8BCBFB3-6437-4C1F-5CB1-35AA19D5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0F2551-912C-4B09-0602-0A2CDA14F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A52504-73B8-2119-2202-2FC33CEF8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AB5F5E7-28C7-E927-ACD9-F28A2470C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494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0DDEB-F911-DEFA-D290-CE76A8A2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7B203BF-9DF7-CE71-953D-6C4B71774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8BEC548-1642-A46E-FAAE-8370F1D6B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11414F-EAC4-83B0-496D-1AB10D21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221C70-1002-5597-5EA0-3EFF5FFB6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386155-D736-D85F-D73A-4310735D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6640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3CC9829-F5EE-9AEA-CB3B-DDBFAA31E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70D238-26FF-0827-A0B4-3AFAEF5B6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2FF05D-4616-2D89-E6D6-2430894F2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0CC63-6527-453A-8F96-61F0CDB88CBE}" type="datetimeFigureOut">
              <a:rPr lang="es-ES" smtClean="0"/>
              <a:t>24/10/2025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D6D19C-1418-81D5-5B1F-F30BD13B8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CCAE07-E919-B31E-4BC6-1B91EE5FC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6AA64B-0E5C-4682-9F4C-928395143A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6958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rogrammer 4k Wallpapers - Wallpaper Cave">
            <a:extLst>
              <a:ext uri="{FF2B5EF4-FFF2-40B4-BE49-F238E27FC236}">
                <a16:creationId xmlns:a16="http://schemas.microsoft.com/office/drawing/2014/main" id="{FAD0AAD8-65D1-D00F-37D1-2EDA7CB80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F912EEA-94B1-FE79-1953-7FE7C9294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FF"/>
                </a:solidFill>
                <a:latin typeface="Amasis MT Pro Medium" panose="02040604050005020304" pitchFamily="18" charset="0"/>
              </a:rPr>
              <a:t>Los </a:t>
            </a:r>
            <a:r>
              <a:rPr lang="es-ES" dirty="0" err="1">
                <a:solidFill>
                  <a:srgbClr val="FFFFFF"/>
                </a:solidFill>
                <a:latin typeface="Amasis MT Pro Medium" panose="02040604050005020304" pitchFamily="18" charset="0"/>
              </a:rPr>
              <a:t>IDEs</a:t>
            </a:r>
            <a:r>
              <a:rPr lang="es-ES" dirty="0">
                <a:solidFill>
                  <a:srgbClr val="FFFFFF"/>
                </a:solidFill>
                <a:latin typeface="Amasis MT Pro Medium" panose="02040604050005020304" pitchFamily="18" charset="0"/>
              </a:rPr>
              <a:t> y </a:t>
            </a:r>
            <a:r>
              <a:rPr lang="es-ES" dirty="0" err="1">
                <a:solidFill>
                  <a:srgbClr val="FFFFFF"/>
                </a:solidFill>
                <a:latin typeface="Amasis MT Pro Medium" panose="02040604050005020304" pitchFamily="18" charset="0"/>
              </a:rPr>
              <a:t>frameworks</a:t>
            </a:r>
            <a:endParaRPr lang="es-ES" dirty="0">
              <a:solidFill>
                <a:srgbClr val="FFFFFF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CB1FEC-9B7B-E27B-CB17-BCFF7F2B7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s-ES" i="1">
                <a:solidFill>
                  <a:srgbClr val="FFFFFF"/>
                </a:solidFill>
              </a:rPr>
              <a:t>Por Hugo Valles Murias y Anakin Camuendo Potosi</a:t>
            </a:r>
          </a:p>
          <a:p>
            <a:r>
              <a:rPr lang="es-ES" i="1">
                <a:solidFill>
                  <a:srgbClr val="FFFFFF"/>
                </a:solidFill>
              </a:rPr>
              <a:t>1ºro DAM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B08C32AD-36A6-95FC-18DE-F6FF08B0671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9065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979"/>
    </mc:Choice>
    <mc:Fallback>
      <p:transition spd="slow" advTm="11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rogrammer 4k Wallpapers - Wallpaper Cave">
            <a:extLst>
              <a:ext uri="{FF2B5EF4-FFF2-40B4-BE49-F238E27FC236}">
                <a16:creationId xmlns:a16="http://schemas.microsoft.com/office/drawing/2014/main" id="{D3FAE53C-D62A-8E0D-B4A1-16629BB1A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99B7EBA-ED96-43CF-5CB3-A8CA80D00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FF"/>
                </a:solidFill>
                <a:latin typeface="Amasis MT Pro Medium" panose="02040604050005020304" pitchFamily="18" charset="0"/>
              </a:rPr>
              <a:t>Los </a:t>
            </a:r>
            <a:r>
              <a:rPr lang="es-ES" dirty="0" err="1">
                <a:solidFill>
                  <a:srgbClr val="FFFFFF"/>
                </a:solidFill>
                <a:latin typeface="Amasis MT Pro Medium" panose="02040604050005020304" pitchFamily="18" charset="0"/>
              </a:rPr>
              <a:t>IDEs</a:t>
            </a:r>
            <a:endParaRPr lang="es-ES" dirty="0">
              <a:solidFill>
                <a:srgbClr val="FFFFFF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C9E6AD-78AD-4751-F409-F721A7400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D921126A-637D-597F-69A0-8BEF402F7D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1819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957"/>
    </mc:Choice>
    <mc:Fallback>
      <p:transition spd="slow" advTm="16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rogrammer 4k Wallpapers - Wallpaper Cave">
            <a:extLst>
              <a:ext uri="{FF2B5EF4-FFF2-40B4-BE49-F238E27FC236}">
                <a16:creationId xmlns:a16="http://schemas.microsoft.com/office/drawing/2014/main" id="{CDD56791-B413-35EB-5BB9-67350CD22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>
            <a:fillRect/>
          </a:stretch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8" name="Rectangle 308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537637-8025-AEC5-4472-C46E5218E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Amasis MT Pro Medium" panose="02040604050005020304" pitchFamily="18" charset="0"/>
              </a:rPr>
              <a:t>Definición de IDE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7DCFAF-ED90-7CF3-2346-E9AECD1B3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s-ES" sz="2000" dirty="0"/>
              <a:t>Un IDE (</a:t>
            </a:r>
            <a:r>
              <a:rPr lang="es-ES" sz="2000" i="1" dirty="0"/>
              <a:t>del inglés “</a:t>
            </a:r>
            <a:r>
              <a:rPr lang="es-ES" sz="2000" b="1" i="1" dirty="0" err="1"/>
              <a:t>Integrated</a:t>
            </a:r>
            <a:r>
              <a:rPr lang="es-ES" sz="2000" b="1" i="1" dirty="0"/>
              <a:t> </a:t>
            </a:r>
            <a:r>
              <a:rPr lang="es-ES" sz="2000" b="1" i="1" dirty="0" err="1"/>
              <a:t>Development</a:t>
            </a:r>
            <a:r>
              <a:rPr lang="es-ES" sz="2000" b="1" i="1" dirty="0"/>
              <a:t> </a:t>
            </a:r>
            <a:r>
              <a:rPr lang="es-ES" sz="2000" b="1" i="1" dirty="0" err="1"/>
              <a:t>Enviroment</a:t>
            </a:r>
            <a:r>
              <a:rPr lang="es-ES" sz="2000" i="1" dirty="0"/>
              <a:t>”</a:t>
            </a:r>
            <a:r>
              <a:rPr lang="es-ES" sz="2000" dirty="0"/>
              <a:t>), es una aplicación que </a:t>
            </a:r>
            <a:r>
              <a:rPr lang="es-ES" sz="2000" i="1" u="sng" dirty="0">
                <a:solidFill>
                  <a:srgbClr val="FF0000"/>
                </a:solidFill>
              </a:rPr>
              <a:t>reúne</a:t>
            </a:r>
            <a:r>
              <a:rPr lang="es-ES" sz="2000" dirty="0"/>
              <a:t> todas las </a:t>
            </a:r>
            <a:r>
              <a:rPr lang="es-ES" sz="2000" i="1" u="sng" dirty="0">
                <a:solidFill>
                  <a:srgbClr val="FF0000"/>
                </a:solidFill>
              </a:rPr>
              <a:t>herramientas</a:t>
            </a:r>
            <a:r>
              <a:rPr lang="es-ES" sz="2000" dirty="0"/>
              <a:t> necesarias </a:t>
            </a:r>
            <a:r>
              <a:rPr lang="es-ES" sz="2000" i="1" u="sng" dirty="0">
                <a:solidFill>
                  <a:srgbClr val="FF0000"/>
                </a:solidFill>
              </a:rPr>
              <a:t>para construir </a:t>
            </a:r>
            <a:r>
              <a:rPr lang="es-ES" sz="2000" dirty="0"/>
              <a:t>un </a:t>
            </a:r>
            <a:r>
              <a:rPr lang="es-ES" sz="2000" i="1" u="sng" dirty="0">
                <a:solidFill>
                  <a:srgbClr val="FF0000"/>
                </a:solidFill>
              </a:rPr>
              <a:t>software</a:t>
            </a:r>
            <a:r>
              <a:rPr lang="es-ES" sz="2000" dirty="0"/>
              <a:t>.</a:t>
            </a:r>
          </a:p>
          <a:p>
            <a:r>
              <a:rPr lang="es-ES" sz="2000" dirty="0"/>
              <a:t>El </a:t>
            </a:r>
            <a:r>
              <a:rPr lang="es-ES" sz="2000" b="1" u="sng" dirty="0"/>
              <a:t>objetivo</a:t>
            </a:r>
            <a:r>
              <a:rPr lang="es-ES" sz="2000" dirty="0"/>
              <a:t> de este es </a:t>
            </a:r>
            <a:r>
              <a:rPr lang="es-ES" sz="2000" i="1" u="sng" dirty="0">
                <a:solidFill>
                  <a:srgbClr val="FF0000"/>
                </a:solidFill>
              </a:rPr>
              <a:t>aumentar</a:t>
            </a:r>
            <a:r>
              <a:rPr lang="es-ES" sz="2000" dirty="0"/>
              <a:t> la </a:t>
            </a:r>
            <a:r>
              <a:rPr lang="es-ES" sz="2000" i="1" u="sng" dirty="0">
                <a:solidFill>
                  <a:srgbClr val="FF0000"/>
                </a:solidFill>
              </a:rPr>
              <a:t>productividad </a:t>
            </a:r>
            <a:r>
              <a:rPr lang="es-ES" sz="2000" dirty="0"/>
              <a:t>y </a:t>
            </a:r>
            <a:r>
              <a:rPr lang="es-ES" sz="2000" i="1" u="sng" dirty="0">
                <a:solidFill>
                  <a:srgbClr val="FF0000"/>
                </a:solidFill>
              </a:rPr>
              <a:t>facilitar </a:t>
            </a:r>
            <a:r>
              <a:rPr lang="es-ES" sz="2000" dirty="0"/>
              <a:t>el proceso de </a:t>
            </a:r>
            <a:r>
              <a:rPr lang="es-ES" sz="2000" i="1" u="sng" dirty="0">
                <a:solidFill>
                  <a:srgbClr val="FF0000"/>
                </a:solidFill>
              </a:rPr>
              <a:t>desarrollo</a:t>
            </a:r>
            <a:r>
              <a:rPr lang="es-ES" sz="2000" dirty="0"/>
              <a:t>.</a:t>
            </a:r>
          </a:p>
        </p:txBody>
      </p:sp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FD94F521-E3BD-D788-2218-00C6750B9C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3705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14"/>
    </mc:Choice>
    <mc:Fallback>
      <p:transition spd="slow" advTm="32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rogrammer 4k Wallpapers - Wallpaper Cave">
            <a:extLst>
              <a:ext uri="{FF2B5EF4-FFF2-40B4-BE49-F238E27FC236}">
                <a16:creationId xmlns:a16="http://schemas.microsoft.com/office/drawing/2014/main" id="{DA3AE7B4-1939-DD4D-D07D-457F8857D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>
            <a:fillRect/>
          </a:stretch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6E1AB4-0ACD-D6B2-B526-5BECBF6E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Amasis MT Pro Medium" panose="02040604050005020304" pitchFamily="18" charset="0"/>
              </a:rPr>
              <a:t>Componentes principales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350DF8-53D0-B4C2-A161-3CB36603A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fontScale="85000" lnSpcReduction="20000"/>
          </a:bodyPr>
          <a:lstStyle/>
          <a:p>
            <a:r>
              <a:rPr lang="es-ES" sz="2000" b="1" dirty="0"/>
              <a:t>Editor de código: </a:t>
            </a:r>
            <a:r>
              <a:rPr lang="es-ES" sz="2000" dirty="0"/>
              <a:t>permite escribir código con </a:t>
            </a:r>
            <a:r>
              <a:rPr lang="es-ES" sz="2000" i="1" u="sng" dirty="0">
                <a:solidFill>
                  <a:srgbClr val="FF0000"/>
                </a:solidFill>
              </a:rPr>
              <a:t>detección de errores</a:t>
            </a:r>
            <a:r>
              <a:rPr lang="es-ES" sz="2000" dirty="0"/>
              <a:t>.</a:t>
            </a:r>
          </a:p>
          <a:p>
            <a:r>
              <a:rPr lang="es-ES" sz="2000" b="1" dirty="0"/>
              <a:t>Compilador o intérprete:</a:t>
            </a:r>
            <a:r>
              <a:rPr lang="es-ES" sz="2000" b="1" i="1" dirty="0"/>
              <a:t> </a:t>
            </a:r>
            <a:r>
              <a:rPr lang="es-ES" sz="2000" i="1" u="sng" dirty="0">
                <a:solidFill>
                  <a:srgbClr val="FF0000"/>
                </a:solidFill>
              </a:rPr>
              <a:t>convierte código</a:t>
            </a:r>
            <a:r>
              <a:rPr lang="es-ES" sz="2000" i="1" dirty="0"/>
              <a:t> </a:t>
            </a:r>
            <a:r>
              <a:rPr lang="es-ES" sz="2000" dirty="0"/>
              <a:t>fuente en un </a:t>
            </a:r>
            <a:r>
              <a:rPr lang="es-ES" sz="2000" i="1" u="sng" dirty="0">
                <a:solidFill>
                  <a:srgbClr val="FF0000"/>
                </a:solidFill>
              </a:rPr>
              <a:t>programa</a:t>
            </a:r>
            <a:r>
              <a:rPr lang="es-ES" sz="2000" dirty="0"/>
              <a:t> que el pc entiende.</a:t>
            </a:r>
          </a:p>
          <a:p>
            <a:r>
              <a:rPr lang="es-ES" sz="2000" b="1" dirty="0"/>
              <a:t>Depurador: </a:t>
            </a:r>
            <a:r>
              <a:rPr lang="es-ES" sz="2000" dirty="0"/>
              <a:t>permite </a:t>
            </a:r>
            <a:r>
              <a:rPr lang="es-ES" sz="2000" i="1" u="sng" dirty="0">
                <a:solidFill>
                  <a:srgbClr val="FF0000"/>
                </a:solidFill>
              </a:rPr>
              <a:t>detener el programa </a:t>
            </a:r>
            <a:r>
              <a:rPr lang="es-ES" sz="2000" dirty="0"/>
              <a:t>para comprobar línea a línea el código.</a:t>
            </a:r>
          </a:p>
          <a:p>
            <a:r>
              <a:rPr lang="es-ES" sz="2000" b="1" dirty="0"/>
              <a:t>Gestor de proyectos: </a:t>
            </a:r>
            <a:r>
              <a:rPr lang="es-ES" sz="2000" dirty="0"/>
              <a:t>es </a:t>
            </a:r>
            <a:r>
              <a:rPr lang="es-ES" sz="2000" u="sng" dirty="0">
                <a:solidFill>
                  <a:srgbClr val="FF0000"/>
                </a:solidFill>
              </a:rPr>
              <a:t>organizativo</a:t>
            </a:r>
            <a:r>
              <a:rPr lang="es-ES" sz="2000" dirty="0"/>
              <a:t>.</a:t>
            </a:r>
          </a:p>
          <a:p>
            <a:r>
              <a:rPr lang="es-ES" sz="2000" b="1" dirty="0"/>
              <a:t>Integración con sistemas modernos: </a:t>
            </a:r>
            <a:r>
              <a:rPr lang="es-ES" sz="2000" dirty="0"/>
              <a:t>permite </a:t>
            </a:r>
            <a:r>
              <a:rPr lang="es-ES" sz="2000" i="1" u="sng" dirty="0">
                <a:solidFill>
                  <a:srgbClr val="FF0000"/>
                </a:solidFill>
              </a:rPr>
              <a:t>conectar con Git.</a:t>
            </a:r>
          </a:p>
          <a:p>
            <a:r>
              <a:rPr lang="es-ES" sz="2000" b="1" dirty="0"/>
              <a:t>Extensiones o </a:t>
            </a:r>
            <a:r>
              <a:rPr lang="es-ES" sz="2000" b="1" dirty="0" err="1"/>
              <a:t>plugins</a:t>
            </a:r>
            <a:r>
              <a:rPr lang="es-ES" sz="2000" b="1" dirty="0"/>
              <a:t>: </a:t>
            </a:r>
            <a:r>
              <a:rPr lang="es-ES" sz="2000" dirty="0"/>
              <a:t>se </a:t>
            </a:r>
            <a:r>
              <a:rPr lang="es-ES" sz="2000" u="sng" dirty="0">
                <a:solidFill>
                  <a:srgbClr val="FF0000"/>
                </a:solidFill>
              </a:rPr>
              <a:t>agrega</a:t>
            </a:r>
            <a:r>
              <a:rPr lang="es-ES" sz="2000" dirty="0"/>
              <a:t> nuevas </a:t>
            </a:r>
            <a:r>
              <a:rPr lang="es-ES" sz="2000" u="sng" dirty="0">
                <a:solidFill>
                  <a:srgbClr val="FF0000"/>
                </a:solidFill>
              </a:rPr>
              <a:t>funciones</a:t>
            </a:r>
            <a:r>
              <a:rPr lang="es-ES" sz="2000" dirty="0"/>
              <a:t>.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513CB90A-2483-20E5-2A78-56ABD72540C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15245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930"/>
    </mc:Choice>
    <mc:Fallback>
      <p:transition spd="slow" advTm="109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Programmer 4k Wallpapers - Wallpaper Cave">
            <a:extLst>
              <a:ext uri="{FF2B5EF4-FFF2-40B4-BE49-F238E27FC236}">
                <a16:creationId xmlns:a16="http://schemas.microsoft.com/office/drawing/2014/main" id="{4654DFF1-80E1-C395-4F3D-B67763C89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>
            <a:fillRect/>
          </a:stretch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Rectangle 51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1E43B9-F37C-2D93-E70C-171BE265B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Amasis MT Pro Medium" panose="02040604050005020304" pitchFamily="18" charset="0"/>
              </a:rPr>
              <a:t>Ejemplos de </a:t>
            </a:r>
            <a:r>
              <a:rPr lang="es-ES" sz="4000" dirty="0" err="1">
                <a:latin typeface="Amasis MT Pro Medium" panose="02040604050005020304" pitchFamily="18" charset="0"/>
              </a:rPr>
              <a:t>IDEs</a:t>
            </a:r>
            <a:endParaRPr lang="es-ES" sz="4000" dirty="0">
              <a:latin typeface="Amasis MT Pro Medium" panose="02040604050005020304" pitchFamily="18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FB46C5-DB22-CD62-AD7A-BDC505C4A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s-ES" sz="2000" i="1" dirty="0">
                <a:latin typeface="Amasis MT Pro Medium" panose="02040604050005020304" pitchFamily="18" charset="0"/>
              </a:rPr>
              <a:t>Visual Studio </a:t>
            </a:r>
            <a:r>
              <a:rPr lang="es-ES" sz="2000" i="1" dirty="0" err="1">
                <a:latin typeface="Amasis MT Pro Medium" panose="02040604050005020304" pitchFamily="18" charset="0"/>
              </a:rPr>
              <a:t>Code</a:t>
            </a:r>
            <a:endParaRPr lang="es-ES" sz="2000" i="1" dirty="0">
              <a:latin typeface="Amasis MT Pro Medium" panose="02040604050005020304" pitchFamily="18" charset="0"/>
            </a:endParaRPr>
          </a:p>
          <a:p>
            <a:r>
              <a:rPr lang="es-ES" sz="2000" i="1" dirty="0" err="1">
                <a:latin typeface="Amasis MT Pro Medium" panose="02040604050005020304" pitchFamily="18" charset="0"/>
              </a:rPr>
              <a:t>PyCharm</a:t>
            </a:r>
            <a:endParaRPr lang="es-ES" sz="2000" i="1" dirty="0">
              <a:latin typeface="Amasis MT Pro Medium" panose="02040604050005020304" pitchFamily="18" charset="0"/>
            </a:endParaRPr>
          </a:p>
          <a:p>
            <a:r>
              <a:rPr lang="es-ES" sz="2000" i="1" dirty="0">
                <a:latin typeface="Amasis MT Pro Medium" panose="02040604050005020304" pitchFamily="18" charset="0"/>
              </a:rPr>
              <a:t>Eclipse</a:t>
            </a:r>
          </a:p>
          <a:p>
            <a:r>
              <a:rPr lang="es-ES" sz="2000" i="1" dirty="0" err="1">
                <a:latin typeface="Amasis MT Pro Medium" panose="02040604050005020304" pitchFamily="18" charset="0"/>
              </a:rPr>
              <a:t>Xcode</a:t>
            </a:r>
            <a:endParaRPr lang="es-ES" sz="2000" i="1" dirty="0">
              <a:latin typeface="Amasis MT Pro Medium" panose="02040604050005020304" pitchFamily="18" charset="0"/>
            </a:endParaRPr>
          </a:p>
          <a:p>
            <a:r>
              <a:rPr lang="es-ES" sz="2000" i="1" dirty="0">
                <a:latin typeface="Amasis MT Pro Medium" panose="02040604050005020304" pitchFamily="18" charset="0"/>
              </a:rPr>
              <a:t>Android Studio</a:t>
            </a:r>
          </a:p>
        </p:txBody>
      </p:sp>
      <p:sp>
        <p:nvSpPr>
          <p:cNvPr id="5" name="AutoShape 6" descr="Logo Visual Studio Code – Logos PNG">
            <a:extLst>
              <a:ext uri="{FF2B5EF4-FFF2-40B4-BE49-F238E27FC236}">
                <a16:creationId xmlns:a16="http://schemas.microsoft.com/office/drawing/2014/main" id="{F3EABA1A-912B-8ECD-2EEA-C88BC8F2D0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82418" y="4604656"/>
            <a:ext cx="1125067" cy="112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 descr="Logotipo&#10;&#10;El contenido generado por IA puede ser incorrecto.">
            <a:extLst>
              <a:ext uri="{FF2B5EF4-FFF2-40B4-BE49-F238E27FC236}">
                <a16:creationId xmlns:a16="http://schemas.microsoft.com/office/drawing/2014/main" id="{A5C06B7A-CBE8-9B80-85CD-2F054032A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54" y="653561"/>
            <a:ext cx="1813891" cy="1813891"/>
          </a:xfrm>
          <a:prstGeom prst="rect">
            <a:avLst/>
          </a:prstGeom>
        </p:spPr>
      </p:pic>
      <p:pic>
        <p:nvPicPr>
          <p:cNvPr id="9" name="Imagen 8" descr="Icono&#10;&#10;El contenido generado por IA puede ser incorrecto.">
            <a:extLst>
              <a:ext uri="{FF2B5EF4-FFF2-40B4-BE49-F238E27FC236}">
                <a16:creationId xmlns:a16="http://schemas.microsoft.com/office/drawing/2014/main" id="{FA8D29CA-A43C-A0A9-BB0E-FC8F59595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698" y="4125528"/>
            <a:ext cx="2078911" cy="2078911"/>
          </a:xfrm>
          <a:prstGeom prst="rect">
            <a:avLst/>
          </a:prstGeom>
        </p:spPr>
      </p:pic>
      <p:pic>
        <p:nvPicPr>
          <p:cNvPr id="11" name="Imagen 10" descr="Imagen que contiene nombre de la empresa&#10;&#10;El contenido generado por IA puede ser incorrecto.">
            <a:extLst>
              <a:ext uri="{FF2B5EF4-FFF2-40B4-BE49-F238E27FC236}">
                <a16:creationId xmlns:a16="http://schemas.microsoft.com/office/drawing/2014/main" id="{B2193BEC-5C87-E8F8-53E8-DA41AC0D36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800" y="3535679"/>
            <a:ext cx="1642458" cy="1539805"/>
          </a:xfrm>
          <a:prstGeom prst="rect">
            <a:avLst/>
          </a:prstGeom>
        </p:spPr>
      </p:pic>
      <p:pic>
        <p:nvPicPr>
          <p:cNvPr id="15" name="Imagen 14" descr="Icono&#10;&#10;El contenido generado por IA puede ser incorrecto.">
            <a:extLst>
              <a:ext uri="{FF2B5EF4-FFF2-40B4-BE49-F238E27FC236}">
                <a16:creationId xmlns:a16="http://schemas.microsoft.com/office/drawing/2014/main" id="{9FD96C64-C471-3974-8AC6-A189B2D13A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234" y="653561"/>
            <a:ext cx="1028416" cy="1028416"/>
          </a:xfrm>
          <a:prstGeom prst="rect">
            <a:avLst/>
          </a:prstGeom>
        </p:spPr>
      </p:pic>
      <p:pic>
        <p:nvPicPr>
          <p:cNvPr id="17" name="Imagen 16" descr="Un conjunto de letras blancas en un fondo blanco&#10;&#10;El contenido generado por IA puede ser incorrecto.">
            <a:extLst>
              <a:ext uri="{FF2B5EF4-FFF2-40B4-BE49-F238E27FC236}">
                <a16:creationId xmlns:a16="http://schemas.microsoft.com/office/drawing/2014/main" id="{BB5A90A9-8930-380F-E105-519F376361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960" y="1382486"/>
            <a:ext cx="2331975" cy="2331975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5A2BB1AA-4396-7651-9B9F-C0A6FD51D2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4380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08"/>
    </mc:Choice>
    <mc:Fallback>
      <p:transition spd="slow" advTm="50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Programmer 4k Wallpapers - Wallpaper Cave">
            <a:extLst>
              <a:ext uri="{FF2B5EF4-FFF2-40B4-BE49-F238E27FC236}">
                <a16:creationId xmlns:a16="http://schemas.microsoft.com/office/drawing/2014/main" id="{44C652AD-8586-ACE2-E9AE-7ECCB216D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>
            <a:fillRect/>
          </a:stretch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AC40F2-9C1D-88DD-CA00-3829CB3FE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 fontScale="90000"/>
          </a:bodyPr>
          <a:lstStyle/>
          <a:p>
            <a:r>
              <a:rPr lang="es-ES" sz="4000" dirty="0">
                <a:latin typeface="Amasis MT Pro Medium" panose="02040604050005020304" pitchFamily="18" charset="0"/>
              </a:rPr>
              <a:t>Diferencias entre IDE y editor de código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3A2DD3-84AE-0A48-8C3A-6DCFEFFA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s-ES" sz="2000" b="1" dirty="0"/>
              <a:t>Diferencia principal: </a:t>
            </a:r>
            <a:r>
              <a:rPr lang="es-ES" sz="2000" dirty="0"/>
              <a:t>un editor de código </a:t>
            </a:r>
            <a:r>
              <a:rPr lang="es-ES" sz="2000" i="1" u="sng" dirty="0">
                <a:solidFill>
                  <a:srgbClr val="FF0000"/>
                </a:solidFill>
              </a:rPr>
              <a:t>solo permite escribir o editar código</a:t>
            </a:r>
            <a:r>
              <a:rPr lang="es-ES" sz="2000" dirty="0"/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FBD5699-9779-3EC6-D21A-11CBC484CB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6210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10"/>
    </mc:Choice>
    <mc:Fallback>
      <p:transition spd="slow" advTm="30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Programmer 4k Wallpapers - Wallpaper Cave">
            <a:extLst>
              <a:ext uri="{FF2B5EF4-FFF2-40B4-BE49-F238E27FC236}">
                <a16:creationId xmlns:a16="http://schemas.microsoft.com/office/drawing/2014/main" id="{E8CF76D8-96DC-4FFC-1C02-6D4361504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>
            <a:fillRect/>
          </a:stretch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CAE4D4-3D03-3708-4E2B-2F58C5072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Amasis MT Pro Medium" panose="02040604050005020304" pitchFamily="18" charset="0"/>
              </a:rPr>
              <a:t>Ventajas y desventajas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520166-782C-E094-7CA1-3D1E303E4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s-ES" sz="2000" b="1" dirty="0"/>
              <a:t>Ventajas</a:t>
            </a:r>
            <a:r>
              <a:rPr lang="es-ES" sz="2000" dirty="0"/>
              <a:t>: </a:t>
            </a:r>
          </a:p>
          <a:p>
            <a:pPr lvl="1"/>
            <a:r>
              <a:rPr lang="es-ES" sz="1600" dirty="0"/>
              <a:t>Aumenta la productividad</a:t>
            </a:r>
          </a:p>
          <a:p>
            <a:pPr lvl="1"/>
            <a:r>
              <a:rPr lang="es-ES" sz="1600" dirty="0"/>
              <a:t>Facilita la detección de errores</a:t>
            </a:r>
          </a:p>
          <a:p>
            <a:pPr lvl="1"/>
            <a:r>
              <a:rPr lang="es-ES" sz="1600" dirty="0"/>
              <a:t>Permite gestionar proyectos complejos</a:t>
            </a:r>
          </a:p>
          <a:p>
            <a:pPr lvl="1"/>
            <a:r>
              <a:rPr lang="es-ES" sz="1600" dirty="0"/>
              <a:t>Integra herramientas en un solo entorno</a:t>
            </a:r>
          </a:p>
          <a:p>
            <a:r>
              <a:rPr lang="es-ES" sz="2000" b="1" dirty="0"/>
              <a:t>Desventajas</a:t>
            </a:r>
            <a:r>
              <a:rPr lang="es-ES" sz="2000" dirty="0"/>
              <a:t>:</a:t>
            </a:r>
          </a:p>
          <a:p>
            <a:pPr lvl="1"/>
            <a:r>
              <a:rPr lang="es-ES" sz="1600" dirty="0"/>
              <a:t>Consume muchos recursos</a:t>
            </a:r>
          </a:p>
          <a:p>
            <a:pPr lvl="1"/>
            <a:r>
              <a:rPr lang="es-ES" sz="1600" dirty="0"/>
              <a:t>Tienen una curva de aprendizaje muy alta</a:t>
            </a:r>
          </a:p>
          <a:p>
            <a:pPr lvl="1"/>
            <a:r>
              <a:rPr lang="es-ES" sz="1600" dirty="0"/>
              <a:t>No son necesarios para proyectos pequeños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F483207-8057-1231-BDDD-D9D272C5C8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3306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24"/>
    </mc:Choice>
    <mc:Fallback>
      <p:transition spd="slow" advTm="36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|11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20.7|12.6|20.3|22.6|17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8.6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200</Words>
  <Application>Microsoft Office PowerPoint</Application>
  <PresentationFormat>Panorámica</PresentationFormat>
  <Paragraphs>32</Paragraphs>
  <Slides>7</Slides>
  <Notes>0</Notes>
  <HiddenSlides>0</HiddenSlides>
  <MMClips>7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Amasis MT Pro Medium</vt:lpstr>
      <vt:lpstr>Aptos</vt:lpstr>
      <vt:lpstr>Aptos Display</vt:lpstr>
      <vt:lpstr>Arial</vt:lpstr>
      <vt:lpstr>Tema de Office</vt:lpstr>
      <vt:lpstr>Los IDEs y frameworks</vt:lpstr>
      <vt:lpstr>Los IDEs</vt:lpstr>
      <vt:lpstr>Definición de IDE</vt:lpstr>
      <vt:lpstr>Componentes principales</vt:lpstr>
      <vt:lpstr>Ejemplos de IDEs</vt:lpstr>
      <vt:lpstr>Diferencias entre IDE y editor de código</vt:lpstr>
      <vt:lpstr>Ventajas y desventajas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Hugo Valles Murias</dc:creator>
  <cp:lastModifiedBy>Hugo Valles Murias</cp:lastModifiedBy>
  <cp:revision>1</cp:revision>
  <dcterms:created xsi:type="dcterms:W3CDTF">2025-10-24T20:25:32Z</dcterms:created>
  <dcterms:modified xsi:type="dcterms:W3CDTF">2025-10-24T22:00:41Z</dcterms:modified>
</cp:coreProperties>
</file>

<file path=docProps/thumbnail.jpeg>
</file>